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Current Computer Forensics Tools.</a:t>
            </a:r>
          </a:p>
        </p:txBody>
      </p:sp>
      <p:sp>
        <p:nvSpPr>
          <p:cNvPr id="3" name="Subtitle 2"/>
          <p:cNvSpPr>
            <a:spLocks noGrp="1"/>
          </p:cNvSpPr>
          <p:nvPr>
            <p:ph type="subTitle" idx="1"/>
          </p:nvPr>
        </p:nvSpPr>
        <p:spPr/>
        <p:txBody>
          <a:bodyPr/>
          <a:lstStyle/>
          <a:p>
            <a:r>
              <a:t>Week 6,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Extraction</a:t>
            </a:r>
          </a:p>
        </p:txBody>
      </p:sp>
      <p:sp>
        <p:nvSpPr>
          <p:cNvPr id="4" name="Content Placeholder 3"/>
          <p:cNvSpPr>
            <a:spLocks noGrp="1"/>
          </p:cNvSpPr>
          <p:nvPr>
            <p:ph idx="10" sz="quarter"/>
          </p:nvPr>
        </p:nvSpPr>
        <p:spPr/>
        <p:txBody>
          <a:bodyPr>
            <a:normAutofit/>
          </a:bodyPr>
          <a:lstStyle/>
          <a:p>
            <a:pPr>
              <a:defRPr sz="1800"/>
            </a:pPr>
            <a:r>
              <a:t>Carving: Reconstructing deleted files by locating file headers (commonly called 'carving' in North America and 'salvaging' in Europe).</a:t>
            </a:r>
          </a:p>
          <a:p>
            <a:pPr>
              <a:defRPr sz="1800"/>
            </a:pPr>
            <a:r>
              <a:t>Tools like OSForensics and X-Ways Forensics support built-in carving functions for efficient data recovery.</a:t>
            </a:r>
          </a:p>
          <a:p>
            <a:pPr>
              <a:defRPr sz="1800"/>
            </a:pPr>
            <a:r>
              <a:t>Specialized tools such as Simple Carver Suite and DataLifter are designed for carving specific data types from unallocated disk space.</a:t>
            </a:r>
          </a:p>
          <a:p>
            <a:pPr>
              <a:defRPr sz="1800"/>
            </a:pPr>
            <a:r>
              <a:t>DataLifter allows adding custom header values for enhanced carving capabilities.</a:t>
            </a:r>
          </a:p>
          <a:p>
            <a:pPr>
              <a:defRPr sz="1800"/>
            </a:pPr>
            <a:r>
              <a:t>Compression/Decompression: Forensics tools use algorithms like Lempel-Ziv (Lz32.dll) to uncompress files, with support for various OS-specific formats.</a:t>
            </a:r>
          </a:p>
          <a:p>
            <a:pPr>
              <a:defRPr sz="1800"/>
            </a:pPr>
            <a:r>
              <a:t>Encryption and Decryption: Tools like OSForensics include password crackers and rainbow table generation for password recovery. Brute-force attacks are used when passwords are not found through dictionary attacks.</a:t>
            </a:r>
          </a:p>
          <a:p>
            <a:pPr>
              <a:defRPr sz="1800"/>
            </a:pPr>
            <a:r>
              <a:t>Password Recovery Techniques: Tools examine temporary files (e.g., Pagefile.sys) and use built-in password crackers to recover hashes and passwords, including browser and system passwords.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 in Digital Forensics</a:t>
            </a:r>
          </a:p>
        </p:txBody>
      </p:sp>
      <p:sp>
        <p:nvSpPr>
          <p:cNvPr id="4" name="Content Placeholder 3"/>
          <p:cNvSpPr>
            <a:spLocks noGrp="1"/>
          </p:cNvSpPr>
          <p:nvPr>
            <p:ph idx="10" sz="quarter"/>
          </p:nvPr>
        </p:nvSpPr>
        <p:spPr/>
        <p:txBody>
          <a:bodyPr>
            <a:normAutofit/>
          </a:bodyPr>
          <a:lstStyle/>
          <a:p>
            <a:pPr>
              <a:defRPr sz="2000"/>
            </a:pPr>
            <a:r>
              <a:t>Reconstruction is a core function in digital forensics tools, used to rebuild data files and recreate a suspect drive to investigate crimes or incidents.</a:t>
            </a:r>
          </a:p>
          <a:p>
            <a:pPr>
              <a:defRPr sz="2000"/>
            </a:pPr>
            <a:r>
              <a:t>Key purposes include:</a:t>
            </a:r>
          </a:p>
          <a:p>
            <a:pPr>
              <a:defRPr sz="2000"/>
            </a:pPr>
            <a:r>
              <a:t>  - Re-creating a suspect drive to demonstrate what occurred during an incident.</a:t>
            </a:r>
          </a:p>
          <a:p>
            <a:pPr>
              <a:defRPr sz="2000"/>
            </a:pPr>
            <a:r>
              <a:t>  - Creating a copy for other investigators to analyze evidence independently.</a:t>
            </a:r>
          </a:p>
          <a:p>
            <a:pPr>
              <a:defRPr sz="2000"/>
            </a:pPr>
            <a:r>
              <a:t>  - Rebuilding drives compromised by malware or suspect actions.</a:t>
            </a:r>
          </a:p>
          <a:p>
            <a:pPr>
              <a:defRPr sz="2000"/>
            </a:pPr>
            <a:r>
              <a:t>Common reconstruction methods include:</a:t>
            </a:r>
          </a:p>
          <a:p>
            <a:pPr>
              <a:defRPr sz="2000"/>
            </a:pPr>
            <a:r>
              <a:t>  - Disk-to-disk copy</a:t>
            </a:r>
          </a:p>
          <a:p>
            <a:pPr>
              <a:defRPr sz="2000"/>
            </a:pPr>
            <a:r>
              <a:t>  - Partition-to-partition copy</a:t>
            </a:r>
          </a:p>
          <a:p>
            <a:pPr>
              <a:defRPr sz="2000"/>
            </a:pPr>
            <a:r>
              <a:t>  - Image-to-disk copy</a:t>
            </a:r>
          </a:p>
          <a:p>
            <a:pPr>
              <a:defRPr sz="2000"/>
            </a:pPr>
            <a:r>
              <a:t>  - Image-to-partition copy</a:t>
            </a:r>
          </a:p>
          <a:p>
            <a:pPr>
              <a:defRPr sz="2000"/>
            </a:pPr>
            <a:r>
              <a:t>  - Disk-to-image copy</a:t>
            </a:r>
          </a:p>
          <a:p>
            <a:pPr>
              <a:defRPr sz="2000"/>
            </a:pPr>
            <a:r>
              <a:t>  - Rebuilding files from data runs and carving</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000"/>
            </a:pPr>
            <a:r>
              <a:t>The purpose of reconstruction is to rebuild data files and recreate a suspect drive to demonstrate what occurred during a crime or incident.</a:t>
            </a:r>
          </a:p>
          <a:p>
            <a:pPr>
              <a:defRPr sz="2000"/>
            </a:pPr>
            <a:r>
              <a:t>Reconstruction is also used to create copies of drives for other investigators and to recover data from compromised drives.</a:t>
            </a:r>
          </a:p>
          <a:p>
            <a:pPr>
              <a:defRPr sz="2000"/>
            </a:pPr>
            <a:r>
              <a:t>Common methods include disk-to-disk, partition-to-partition, image-to-disk, image-to-partition, and disk-to-image copies.</a:t>
            </a:r>
          </a:p>
          <a:p>
            <a:pPr>
              <a:defRPr sz="2000"/>
            </a:pPr>
            <a:r>
              <a:t>Rebuilding files from data runs and carving are additional techniques used in reconstruction.</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200"/>
            </a:pPr>
            <a:r>
              <a:t>Disk-to-disk copy</a:t>
            </a:r>
          </a:p>
          <a:p>
            <a:pPr>
              <a:defRPr sz="2200"/>
            </a:pPr>
            <a:r>
              <a:t>Partition-to-partition copy</a:t>
            </a:r>
          </a:p>
          <a:p>
            <a:pPr>
              <a:defRPr sz="2200"/>
            </a:pPr>
            <a:r>
              <a:t>Image-to-disk copy</a:t>
            </a:r>
          </a:p>
          <a:p>
            <a:pPr>
              <a:defRPr sz="2200"/>
            </a:pPr>
            <a:r>
              <a:t>Image-to-partition copy</a:t>
            </a:r>
          </a:p>
          <a:p>
            <a:pPr>
              <a:defRPr sz="2200"/>
            </a:pPr>
            <a:r>
              <a:t>Disk-to-image copy</a:t>
            </a:r>
          </a:p>
          <a:p>
            <a:pPr>
              <a:defRPr sz="2200"/>
            </a:pPr>
            <a:r>
              <a:t>Rebuilding files from data runs and carving</a:t>
            </a:r>
          </a:p>
        </p:txBody>
      </p:sp>
      <p:sp>
        <p:nvSpPr>
          <p:cNvPr id="5" name="Content Placeholder 4"/>
          <p:cNvSpPr>
            <a:spLocks noGrp="1"/>
          </p:cNvSpPr>
          <p:nvPr>
            <p:ph idx="11" sz="quarter"/>
          </p:nvPr>
        </p:nvSpPr>
        <p:spPr/>
        <p:txBody>
          <a:bodyPr>
            <a:normAutofit/>
          </a:bodyPr>
          <a:lstStyle/>
          <a:p>
            <a:pPr>
              <a:defRPr sz="2200"/>
            </a:pPr>
            <a:r>
              <a:t>Disk-to-image copies are the simplest method, using tools like Linux dd command (produces flat, uncompressed files).</a:t>
            </a:r>
          </a:p>
          <a:p>
            <a:pPr>
              <a:defRPr sz="2200"/>
            </a:pPr>
            <a:r>
              <a:t>Proprietary formats (.eve) require specific tools (e.g., ProDiscover) for restoration.</a:t>
            </a:r>
          </a:p>
          <a:p>
            <a:pPr>
              <a:defRPr sz="2200"/>
            </a:pPr>
            <a:r>
              <a:t>Most tools can convert files to .E01 or .001 format for compatibility across different applications.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200"/>
            </a:pPr>
            <a:r>
              <a:t>Disk-to-disk copy</a:t>
            </a:r>
          </a:p>
          <a:p>
            <a:pPr>
              <a:defRPr sz="2200"/>
            </a:pPr>
            <a:r>
              <a:t>Partition-to-partition copy</a:t>
            </a:r>
          </a:p>
          <a:p>
            <a:pPr>
              <a:defRPr sz="2200"/>
            </a:pPr>
            <a:r>
              <a:t>Image-to-disk copy</a:t>
            </a:r>
          </a:p>
          <a:p>
            <a:pPr>
              <a:defRPr sz="2200"/>
            </a:pPr>
            <a:r>
              <a:t>Image-to-partition copy</a:t>
            </a:r>
          </a:p>
          <a:p>
            <a:pPr>
              <a:defRPr sz="2200"/>
            </a:pPr>
            <a:r>
              <a:t>Disk-to-image copy</a:t>
            </a:r>
          </a:p>
          <a:p>
            <a:pPr>
              <a:defRPr sz="2200"/>
            </a:pPr>
            <a:r>
              <a:t>Rebuilding files from data runs and carving</a:t>
            </a:r>
          </a:p>
        </p:txBody>
      </p:sp>
      <p:sp>
        <p:nvSpPr>
          <p:cNvPr id="5" name="Content Placeholder 4"/>
          <p:cNvSpPr>
            <a:spLocks noGrp="1"/>
          </p:cNvSpPr>
          <p:nvPr>
            <p:ph idx="11" sz="quarter"/>
          </p:nvPr>
        </p:nvSpPr>
        <p:spPr/>
        <p:txBody>
          <a:bodyPr>
            <a:normAutofit/>
          </a:bodyPr>
          <a:lstStyle/>
          <a:p>
            <a:pPr>
              <a:defRPr sz="2200"/>
            </a:pPr>
            <a:r>
              <a:t>Disk-to-image copies are the simplest method, often using tools like Linux dd command.</a:t>
            </a:r>
          </a:p>
          <a:p>
            <a:pPr>
              <a:defRPr sz="2200"/>
            </a:pPr>
            <a:r>
              <a:t>Proprietary formats (e.g., .eve) require specific tools for restoration, but .E01/.001 formats are widely compatible.</a:t>
            </a:r>
          </a:p>
          <a:p>
            <a:pPr>
              <a:defRPr sz="2200"/>
            </a:pPr>
            <a:r>
              <a:t>Shadow drives (e.g., Voom Technologies) allow real-time access to suspect drives without altering data, used in court for evidence presentation.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200"/>
            </a:pPr>
            <a:r>
              <a:t>Disk-to-disk copy</a:t>
            </a:r>
          </a:p>
          <a:p>
            <a:pPr>
              <a:defRPr sz="2200"/>
            </a:pPr>
            <a:r>
              <a:t>Partition-to-partition copy</a:t>
            </a:r>
          </a:p>
          <a:p>
            <a:pPr>
              <a:defRPr sz="2200"/>
            </a:pPr>
            <a:r>
              <a:t>Image-to-disk copy</a:t>
            </a:r>
          </a:p>
          <a:p>
            <a:pPr>
              <a:defRPr sz="2200"/>
            </a:pPr>
            <a:r>
              <a:t>Image-to-partition copy</a:t>
            </a:r>
          </a:p>
          <a:p>
            <a:pPr>
              <a:defRPr sz="2200"/>
            </a:pPr>
            <a:r>
              <a:t>Disk-to-image copy</a:t>
            </a:r>
          </a:p>
          <a:p>
            <a:pPr>
              <a:defRPr sz="2200"/>
            </a:pPr>
            <a:r>
              <a:t>Rebuilding files from data runs and carving</a:t>
            </a:r>
          </a:p>
        </p:txBody>
      </p:sp>
      <p:sp>
        <p:nvSpPr>
          <p:cNvPr id="5" name="Content Placeholder 4"/>
          <p:cNvSpPr>
            <a:spLocks noGrp="1"/>
          </p:cNvSpPr>
          <p:nvPr>
            <p:ph idx="11" sz="quarter"/>
          </p:nvPr>
        </p:nvSpPr>
        <p:spPr/>
        <p:txBody>
          <a:bodyPr>
            <a:normAutofit/>
          </a:bodyPr>
          <a:lstStyle/>
          <a:p>
            <a:pPr>
              <a:defRPr sz="2200"/>
            </a:pPr>
            <a:r>
              <a:t>Disk-to-disk copies are rarely used now.</a:t>
            </a:r>
          </a:p>
          <a:p>
            <a:pPr>
              <a:defRPr sz="2200"/>
            </a:pPr>
            <a:r>
              <a:t>Partition-to-partition copy uses partitions instead of disks.</a:t>
            </a:r>
          </a:p>
          <a:p>
            <a:pPr>
              <a:defRPr sz="2200"/>
            </a:pPr>
            <a:r>
              <a:t>Images can be copied to partitions, physical disks, or virtual machines.</a:t>
            </a:r>
          </a:p>
          <a:p>
            <a:pPr>
              <a:defRPr sz="2200"/>
            </a:pPr>
            <a:r>
              <a:t>Tools like Linux dd command create flat, uncompressed files.</a:t>
            </a:r>
          </a:p>
          <a:p>
            <a:pPr>
              <a:defRPr sz="2200"/>
            </a:pPr>
            <a:r>
              <a:t>Proprietary formats (e.g., .eve) require specific tools for restoration.</a:t>
            </a:r>
          </a:p>
          <a:p>
            <a:pPr>
              <a:defRPr sz="2200"/>
            </a:pPr>
            <a:r>
              <a:t>Conversion to .E01 or .001 formats enables compatibility across tools.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200"/>
            </a:pPr>
            <a:r>
              <a:t>Disk-to-disk copy</a:t>
            </a:r>
          </a:p>
          <a:p>
            <a:pPr>
              <a:defRPr sz="2200"/>
            </a:pPr>
            <a:r>
              <a:t>Partition-to-partition copy</a:t>
            </a:r>
          </a:p>
          <a:p>
            <a:pPr>
              <a:defRPr sz="2200"/>
            </a:pPr>
            <a:r>
              <a:t>Image-to-disk copy</a:t>
            </a:r>
          </a:p>
          <a:p>
            <a:pPr>
              <a:defRPr sz="2200"/>
            </a:pPr>
            <a:r>
              <a:t>Image-to-partition copy</a:t>
            </a:r>
          </a:p>
          <a:p>
            <a:pPr>
              <a:defRPr sz="2200"/>
            </a:pPr>
            <a:r>
              <a:t>Disk-to-image copy</a:t>
            </a:r>
          </a:p>
          <a:p>
            <a:pPr>
              <a:defRPr sz="2200"/>
            </a:pPr>
            <a:r>
              <a:t>Rebuilding files from data runs and carving</a:t>
            </a:r>
          </a:p>
        </p:txBody>
      </p:sp>
      <p:sp>
        <p:nvSpPr>
          <p:cNvPr id="5" name="Content Placeholder 4"/>
          <p:cNvSpPr>
            <a:spLocks noGrp="1"/>
          </p:cNvSpPr>
          <p:nvPr>
            <p:ph idx="11" sz="quarter"/>
          </p:nvPr>
        </p:nvSpPr>
        <p:spPr/>
        <p:txBody>
          <a:bodyPr>
            <a:normAutofit/>
          </a:bodyPr>
          <a:lstStyle/>
          <a:p>
            <a:pPr>
              <a:defRPr sz="2000"/>
            </a:pPr>
            <a:r>
              <a:t>Disk-to-disk copies are rarely used now, but partition-to-partition copies are similar, using partitions instead of disks.</a:t>
            </a:r>
          </a:p>
          <a:p>
            <a:pPr>
              <a:defRPr sz="2000"/>
            </a:pPr>
            <a:r>
              <a:t>Tools like Linux dd command can create direct disk-to-image copies, but produce flat, uncompressed files.</a:t>
            </a:r>
          </a:p>
          <a:p>
            <a:pPr>
              <a:defRPr sz="2000"/>
            </a:pPr>
            <a:r>
              <a:t>Proprietary formats like .eve can only be restored by specific applications, but most tools can convert to .E01 or .001 formats for compatibility.</a:t>
            </a:r>
          </a:p>
          <a:p>
            <a:pPr>
              <a:defRPr sz="2000"/>
            </a:pPr>
            <a:r>
              <a:t>Shadow drives (e.g., Voom Technologies) redirect data writes to a read-only drive for investigation without compromising evidence.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Reconstruction</a:t>
            </a:r>
          </a:p>
        </p:txBody>
      </p:sp>
      <p:sp>
        <p:nvSpPr>
          <p:cNvPr id="4" name="Content Placeholder 3"/>
          <p:cNvSpPr>
            <a:spLocks noGrp="1"/>
          </p:cNvSpPr>
          <p:nvPr>
            <p:ph idx="10" sz="quarter"/>
          </p:nvPr>
        </p:nvSpPr>
        <p:spPr/>
        <p:txBody>
          <a:bodyPr>
            <a:normAutofit/>
          </a:bodyPr>
          <a:lstStyle/>
          <a:p>
            <a:pPr>
              <a:defRPr sz="2000"/>
            </a:pPr>
            <a:r>
              <a:t>Verification function proves that two sets of data are identical via hash values.</a:t>
            </a:r>
          </a:p>
          <a:p>
            <a:pPr>
              <a:defRPr sz="2000"/>
            </a:pPr>
            <a:r>
              <a:t>Hash values are used to validate that the original data hasn’t changed.</a:t>
            </a:r>
          </a:p>
          <a:p>
            <a:pPr>
              <a:defRPr sz="2000"/>
            </a:pPr>
            <a:r>
              <a:t>Hash values filter known good files from potentially suspicious data.</a:t>
            </a:r>
          </a:p>
          <a:p>
            <a:pPr>
              <a:defRPr sz="2000"/>
            </a:pPr>
            <a:r>
              <a:t>The NSRL project uses SHA-1 as the primary hashing algorithm.</a:t>
            </a:r>
          </a:p>
          <a:p>
            <a:pPr>
              <a:defRPr sz="2000"/>
            </a:pPr>
            <a:r>
              <a:t>Testing standards include U.S. Title 18, ASTD 1975, and ISO 17025.</a:t>
            </a:r>
          </a:p>
          <a:p>
            <a:pPr>
              <a:defRPr sz="2000"/>
            </a:pPr>
            <a:r>
              <a:t>Reproducible results mean consistent outcomes when using the same tool in the same lab.</a:t>
            </a:r>
          </a:p>
          <a:p>
            <a:pPr>
              <a:defRPr sz="2000"/>
            </a:pPr>
            <a:r>
              <a:t>Verification ensures that a tool performs as intended.</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Reporting in Digital Forensics</a:t>
            </a:r>
          </a:p>
        </p:txBody>
      </p:sp>
      <p:sp>
        <p:nvSpPr>
          <p:cNvPr id="4" name="Content Placeholder 3"/>
          <p:cNvSpPr>
            <a:spLocks noGrp="1"/>
          </p:cNvSpPr>
          <p:nvPr>
            <p:ph idx="10" sz="quarter"/>
          </p:nvPr>
        </p:nvSpPr>
        <p:spPr/>
        <p:txBody>
          <a:bodyPr>
            <a:normAutofit/>
          </a:bodyPr>
          <a:lstStyle/>
          <a:p>
            <a:pPr>
              <a:defRPr sz="2000"/>
            </a:pPr>
            <a:r>
              <a:t>NIST’s CFTT and other groups include additional functions such as data acquisition, data extraction from mobile devices, file reconstruction, and string searching.</a:t>
            </a:r>
          </a:p>
          <a:p>
            <a:pPr>
              <a:defRPr sz="2000"/>
            </a:pPr>
            <a:r>
              <a:t>These functions are not included in the guidelines mentioned in 'Verification of Digital Forensics Tools' by Jim Lyle (May 2010, Montana Supreme Court Spring Training Conference).</a:t>
            </a:r>
          </a:p>
          <a:p>
            <a:pPr>
              <a:defRPr sz="2000"/>
            </a:pPr>
            <a:r>
              <a:t>Reporting functions include: bookmarking or tagging, log reports, timelines, and report generator.</a:t>
            </a:r>
          </a:p>
          <a:p>
            <a:pPr>
              <a:defRPr sz="2000"/>
            </a:pPr>
            <a:r>
              <a:t>Newer forenssics tools can produce electronic reports in formats like word-processing documents, HTML Web pages, and Acrobat PDF files.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Reporting</a:t>
            </a:r>
          </a:p>
        </p:txBody>
      </p:sp>
      <p:sp>
        <p:nvSpPr>
          <p:cNvPr id="4" name="Content Placeholder 3"/>
          <p:cNvSpPr>
            <a:spLocks noGrp="1"/>
          </p:cNvSpPr>
          <p:nvPr>
            <p:ph idx="10" sz="quarter"/>
          </p:nvPr>
        </p:nvSpPr>
        <p:spPr/>
        <p:txBody>
          <a:bodyPr>
            <a:normAutofit/>
          </a:bodyPr>
          <a:lstStyle/>
          <a:p>
            <a:pPr>
              <a:defRPr sz="2000"/>
            </a:pPr>
            <a:r>
              <a:t>Modern forensics tools generate electronic reports in formats like Word, HTML, and PDF.</a:t>
            </a:r>
          </a:p>
          <a:p>
            <a:pPr>
              <a:defRPr sz="2000"/>
            </a:pPr>
            <a:r>
              <a:t>Key subfunctions include: bookmarking/tagging, log reports, timelines, and report generators.</a:t>
            </a:r>
          </a:p>
          <a:p>
            <a:pPr>
              <a:defRPr sz="2000"/>
            </a:pPr>
            <a:r>
              <a:t>Log reports document investigator activities and bookmarked evidence, used for peer review and reproducibility.</a:t>
            </a:r>
          </a:p>
          <a:p>
            <a:pPr>
              <a:defRPr sz="2000"/>
            </a:pPr>
            <a:r>
              <a:t>Report generators (e.g., EnCase, FTK, OSForenss, ILookIX, X-Ways) create structured reports.</a:t>
            </a:r>
          </a:p>
          <a:p>
            <a:pPr>
              <a:defRPr sz="2000"/>
            </a:pPr>
            <a:r>
              <a:t>Forensic tool-generated reports are supplementary; investigators must provide detailed explanations.</a:t>
            </a:r>
          </a:p>
          <a:p>
            <a:pPr>
              <a:defRPr sz="2000"/>
            </a:pPr>
            <a:r>
              <a:t>Example questions: Hex values for MBR disk ID, offset for second partition table, and FTK Imager Lite capabilities.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Evaluating Digital Forensics Tool Needs</a:t>
            </a:r>
          </a:p>
          <a:p>
            <a:pPr/>
            <a:r>
              <a:t>Digital Forensics Software Tools</a:t>
            </a:r>
          </a:p>
          <a:p>
            <a:pPr/>
            <a:r>
              <a:t>Digital Forensics Hardware Tools</a:t>
            </a:r>
          </a:p>
          <a:p>
            <a:pPr/>
            <a:r>
              <a:t>Validating and Testing Forensics Software</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Evaluating Digital Forensics Tool Needs</a:t>
            </a:r>
          </a:p>
        </p:txBody>
      </p:sp>
      <p:sp>
        <p:nvSpPr>
          <p:cNvPr id="3" name="Subtitle 2"/>
          <p:cNvSpPr>
            <a:spLocks noGrp="1"/>
          </p:cNvSpPr>
          <p:nvPr>
            <p:ph type="subTitle" idx="1"/>
          </p:nvPr>
        </p:nvSpPr>
        <p:spPr/>
        <p:txBody>
          <a:bodyPr/>
          <a:lstStyle/>
          <a:p>
            <a:r>
              <a:t>Tool Comparisons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1854030"/>
                <a:gridCol w="1854030"/>
                <a:gridCol w="1854030"/>
                <a:gridCol w="1854030"/>
                <a:gridCol w="1854030"/>
                <a:gridCol w="1854035"/>
              </a:tblGrid>
              <a:tr h="141691">
                <a:tc>
                  <a:txBody>
                    <a:bodyPr/>
                    <a:lstStyle/>
                    <a:p>
                      <a:pPr>
                        <a:defRPr b="1"/>
                      </a:pPr>
                      <a:r>
                        <a:t>Function</a:t>
                      </a:r>
                    </a:p>
                  </a:txBody>
                  <a:tcPr/>
                </a:tc>
                <a:tc>
                  <a:txBody>
                    <a:bodyPr/>
                    <a:lstStyle/>
                    <a:p>
                      <a:pPr>
                        <a:defRPr b="1"/>
                      </a:pPr>
                      <a:r>
                        <a:t>Magnet Forensics</a:t>
                      </a:r>
                    </a:p>
                  </a:txBody>
                  <a:tcPr/>
                </a:tc>
                <a:tc>
                  <a:txBody>
                    <a:bodyPr/>
                    <a:lstStyle/>
                    <a:p>
                      <a:pPr>
                        <a:defRPr b="1"/>
                      </a:pPr>
                      <a:r>
                        <a:t>AXIOM (demo)</a:t>
                      </a:r>
                    </a:p>
                  </a:txBody>
                  <a:tcPr/>
                </a:tc>
                <a:tc>
                  <a:txBody>
                    <a:bodyPr/>
                    <a:lstStyle/>
                    <a:p>
                      <a:pPr>
                        <a:defRPr b="1"/>
                      </a:pPr>
                      <a:r>
                        <a:t>OSForensics (demo)</a:t>
                      </a:r>
                    </a:p>
                  </a:txBody>
                  <a:tcPr/>
                </a:tc>
                <a:tc>
                  <a:txBody>
                    <a:bodyPr/>
                    <a:lstStyle/>
                    <a:p>
                      <a:pPr>
                        <a:defRPr b="1"/>
                      </a:pPr>
                      <a:r>
                        <a:t>AccessData FTK Guidance (demo)</a:t>
                      </a:r>
                    </a:p>
                  </a:txBody>
                  <a:tcPr/>
                </a:tc>
                <a:tc>
                  <a:txBody>
                    <a:bodyPr/>
                    <a:lstStyle/>
                    <a:p>
                      <a:pPr>
                        <a:defRPr b="1"/>
                      </a:pPr>
                      <a:r>
                        <a:t>EnCase</a:t>
                      </a:r>
                    </a:p>
                  </a:txBody>
                  <a:tcPr/>
                </a:tc>
              </a:tr>
              <a:tr h="141691">
                <a:tc>
                  <a:txBody>
                    <a:bodyPr/>
                    <a:lstStyle/>
                    <a:p>
                      <a:r>
                        <a:t>Software EnCase Acquisition Physical data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Logical data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Data acquisition formats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Command-line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GUI processes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Remote acquisition</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Validation and verification</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Hashing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Verification</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Filtering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Analyzing file headers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Extraction</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Data viewing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Keyword searching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Decompressing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Carving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Decrypting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Bookmarking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Reconstruction</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Disk-to-disk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Partition-to-partition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Image-to-disk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Image-to-partition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Disk-to-image copy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Rebuilding files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Reporting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Bookmarking/tagging</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Log reports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Timeline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Report generator</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Automation and other features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Scripting language</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691">
                <a:tc>
                  <a:txBody>
                    <a:bodyPr/>
                    <a:lstStyle/>
                    <a:p>
                      <a:r>
                        <a:t>Mount virtual machines</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r h="141709">
                <a:tc>
                  <a:txBody>
                    <a:bodyPr/>
                    <a:lstStyle/>
                    <a:p>
                      <a:r>
                        <a:t>E-discovery</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c>
                  <a:txBody>
                    <a:bodyPr/>
                    <a:lstStyle/>
                    <a:p>
                      <a:r>
                        <a:t>✓</a:t>
                      </a:r>
                    </a:p>
                  </a:txBody>
                  <a:tcPr/>
                </a:tc>
              </a:tr>
            </a:tbl>
          </a:graphicData>
        </a:graphic>
      </p:graphicFrame>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Evaluating Digital Forenss Tool Needs</a:t>
            </a:r>
          </a:p>
        </p:txBody>
      </p:sp>
      <p:sp>
        <p:nvSpPr>
          <p:cNvPr id="3" name="Content Placeholder 2"/>
          <p:cNvSpPr>
            <a:spLocks noGrp="1"/>
          </p:cNvSpPr>
          <p:nvPr>
            <p:ph idx="10" sz="quarter"/>
          </p:nvPr>
        </p:nvSpPr>
        <p:spPr/>
        <p:txBody>
          <a:bodyPr>
            <a:normAutofit/>
          </a:bodyPr>
          <a:lstStyle/>
          <a:p/>
          <a:p>
            <a:pPr>
              <a:defRPr b="1"/>
            </a:pPr>
            <a:r>
              <a:t>When evaluating digital forensics tools, which of the following is a key consideration for ensuring compatibility with different file systems?</a:t>
            </a:r>
          </a:p>
          <a:p>
            <a:pPr lvl="1"/>
            <a:r>
              <a:t>A) The tool's ability to run on multiple operating systems</a:t>
            </a:r>
          </a:p>
          <a:p>
            <a:pPr lvl="1"/>
            <a:r>
              <a:t>B) The tool's support for scripting languages like Python</a:t>
            </a:r>
          </a:p>
          <a:p>
            <a:pPr lvl="1"/>
            <a:r>
              <a:t>C) The tool's capability to analyze multiple file systems such as FAT, NTFS, and Ext4</a:t>
            </a:r>
          </a:p>
          <a:p>
            <a:pPr lvl="1"/>
            <a:r>
              <a:t>D) The vendor's reputation for providing technical support</a:t>
            </a:r>
          </a:p>
        </p:txBody>
      </p:sp>
      <p:sp>
        <p:nvSpPr>
          <p:cNvPr id="4" name="Text Placeholder 3"/>
          <p:cNvSpPr>
            <a:spLocks noGrp="1"/>
          </p:cNvSpPr>
          <p:nvPr>
            <p:ph type="body" idx="11" sz="quarter"/>
          </p:nvPr>
        </p:nvSpPr>
        <p:spPr/>
        <p:txBody>
          <a:bodyPr/>
          <a:lstStyle/>
          <a:p/>
          <a:p>
            <a:r>
              <a:t> Answer: C - The ability to analyze multiple file systems is crucial for compatibility with various storage formats, ensuring the tool can handle different types of data sources commonly encountered in digital investigations.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Software Tools</a:t>
            </a:r>
          </a:p>
        </p:txBody>
      </p:sp>
      <p:sp>
        <p:nvSpPr>
          <p:cNvPr id="3" name="Subtitle 2"/>
          <p:cNvSpPr>
            <a:spLocks noGrp="1"/>
          </p:cNvSpPr>
          <p:nvPr>
            <p:ph type="subTitle" idx="1"/>
          </p:nvPr>
        </p:nvSpPr>
        <p:spPr/>
        <p:txBody>
          <a:bodyPr/>
          <a:lstStyle/>
          <a:p>
            <a:r>
              <a:t>Command-Line Forensics Tools</a:t>
            </a:r>
          </a:p>
        </p:txBody>
      </p:sp>
      <p:sp>
        <p:nvSpPr>
          <p:cNvPr id="4" name="Content Placeholder 3"/>
          <p:cNvSpPr>
            <a:spLocks noGrp="1"/>
          </p:cNvSpPr>
          <p:nvPr>
            <p:ph idx="10" sz="quarter"/>
          </p:nvPr>
        </p:nvSpPr>
        <p:spPr/>
        <p:txBody>
          <a:bodyPr>
            <a:normAutofit/>
          </a:bodyPr>
          <a:lstStyle/>
          <a:p>
            <a:pPr>
              <a:defRPr sz="2000"/>
            </a:pPr>
            <a:r>
              <a:t>Early digital forensics tools emerged with the rise of PCs and the need to investigate illegal activities.</a:t>
            </a:r>
          </a:p>
          <a:p>
            <a:pPr>
              <a:defRPr sz="2000"/>
            </a:pPr>
            <a:r>
              <a:t>First tools were MS-DOS-based, targeting IBM PC file systems and floppy/hard disk analysis.</a:t>
            </a:r>
          </a:p>
          <a:p>
            <a:pPr>
              <a:defRPr sz="2000"/>
            </a:pPr>
            <a:r>
              <a:t>Norton DiskEdit was one of the first MS-DOS tools for digital investigations, requiring manual processes.</a:t>
            </a:r>
          </a:p>
          <a:p>
            <a:pPr>
              <a:defRPr sz="2000"/>
            </a:pPr>
            <a:r>
              <a:t>Early tools could extract data from slack and free disk space or recover deleted files.</a:t>
            </a:r>
          </a:p>
          <a:p>
            <a:pPr>
              <a:defRPr sz="2000"/>
            </a:pPr>
            <a:r>
              <a:t>Modern tools offer advanced features like keyword searches, hash calculations, and physical/logical analysis.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Software Tools</a:t>
            </a:r>
          </a:p>
        </p:txBody>
      </p:sp>
      <p:sp>
        <p:nvSpPr>
          <p:cNvPr id="3" name="Subtitle 2"/>
          <p:cNvSpPr>
            <a:spLocks noGrp="1"/>
          </p:cNvSpPr>
          <p:nvPr>
            <p:ph type="subTitle" idx="1"/>
          </p:nvPr>
        </p:nvSpPr>
        <p:spPr/>
        <p:txBody>
          <a:bodyPr/>
          <a:lstStyle/>
          <a:p>
            <a:r>
              <a:t>Command-Line Forensics Tools</a:t>
            </a:r>
          </a:p>
        </p:txBody>
      </p:sp>
      <p:sp>
        <p:nvSpPr>
          <p:cNvPr id="4" name="Content Placeholder 3"/>
          <p:cNvSpPr>
            <a:spLocks noGrp="1"/>
          </p:cNvSpPr>
          <p:nvPr>
            <p:ph idx="10" sz="quarter"/>
          </p:nvPr>
        </p:nvSpPr>
        <p:spPr/>
        <p:txBody>
          <a:bodyPr>
            <a:normAutofit/>
          </a:bodyPr>
          <a:lstStyle/>
          <a:p>
            <a:pPr>
              <a:defRPr sz="2000"/>
            </a:pPr>
            <a:r>
              <a:t>Advantages of command-line tools:</a:t>
            </a:r>
          </a:p>
          <a:p>
            <a:pPr>
              <a:defRPr sz="2000"/>
            </a:pPr>
            <a:r>
              <a:t>  - Low system resource requirements</a:t>
            </a:r>
          </a:p>
          <a:p>
            <a:pPr>
              <a:defRPr sz="2000"/>
            </a:pPr>
            <a:r>
              <a:t>  - Compatibility with minimal configurations</a:t>
            </a:r>
          </a:p>
          <a:p>
            <a:pPr>
              <a:defRPr sz="2000"/>
            </a:pPr>
            <a:r>
              <a:t>  - Ability to run from bootable media (USB, CD, DVD)</a:t>
            </a:r>
          </a:p>
          <a:p>
            <a:pPr>
              <a:defRPr sz="2000"/>
            </a:pPr>
            <a:r>
              <a:t>  - Generate text reports suitable for removable media</a:t>
            </a:r>
          </a:p>
          <a:p>
            <a:pPr>
              <a:defRPr sz="2000"/>
            </a:pPr>
            <a:r>
              <a:t>Tool availability across platforms:</a:t>
            </a:r>
          </a:p>
          <a:p>
            <a:pPr>
              <a:defRPr sz="2000"/>
            </a:pPr>
            <a:r>
              <a:t>  - Windows CLI: NTI, Digital Intelligence, Maresware, DataLifter, ByteBack</a:t>
            </a:r>
          </a:p>
          <a:p>
            <a:pPr>
              <a:defRPr sz="2000"/>
            </a:pPr>
            <a:r>
              <a:t>  - macOS/Linux: Command-line tools like dd, dcfldd</a:t>
            </a:r>
          </a:p>
          <a:p>
            <a:pPr>
              <a:defRPr sz="2000"/>
            </a:pPr>
            <a:r>
              <a:t>  - Note: UNIX/Linux systems are often referred to as Linux platforms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Linux Forensics Tools</a:t>
            </a:r>
          </a:p>
        </p:txBody>
      </p:sp>
      <p:sp>
        <p:nvSpPr>
          <p:cNvPr id="3" name="Subtitle 2"/>
          <p:cNvSpPr>
            <a:spLocks noGrp="1"/>
          </p:cNvSpPr>
          <p:nvPr>
            <p:ph type="subTitle" idx="1"/>
          </p:nvPr>
        </p:nvSpPr>
        <p:spPr/>
        <p:txBody>
          <a:bodyPr/>
          <a:lstStyle/>
          <a:p>
            <a:r>
              <a:t>Smart</a:t>
            </a:r>
          </a:p>
        </p:txBody>
      </p:sp>
      <p:sp>
        <p:nvSpPr>
          <p:cNvPr id="4" name="Content Placeholder 3"/>
          <p:cNvSpPr>
            <a:spLocks noGrp="1"/>
          </p:cNvSpPr>
          <p:nvPr>
            <p:ph idx="10" sz="quarter"/>
          </p:nvPr>
        </p:nvSpPr>
        <p:spPr/>
        <p:txBody>
          <a:bodyPr>
            <a:normAutofit/>
          </a:bodyPr>
          <a:lstStyle/>
          <a:p>
            <a:pPr>
              <a:defRPr sz="2000"/>
            </a:pPr>
            <a:r>
              <a:t>SMART is compatible with multiple Linux distributions including Gentoo, Fedora, SUSE, Debian, Knoppix, Ubuntu, and Slackware.</a:t>
            </a:r>
          </a:p>
          <a:p>
            <a:pPr>
              <a:defRPr sz="2000"/>
            </a:pPr>
            <a:r>
              <a:t>Supports analysis of various file systems and provides an evaluation ISO download link at www.asrdata.com/forensic-software/software-download/</a:t>
            </a:r>
          </a:p>
          <a:p>
            <a:pPr>
              <a:defRPr sz="2000"/>
            </a:pPr>
            <a:r>
              <a:t>Features modular plug-in utilities for easy component upgrades and multithreading capabilities for enhanced performance.</a:t>
            </a:r>
          </a:p>
          <a:p>
            <a:pPr>
              <a:defRPr sz="2000"/>
            </a:pPr>
            <a:r>
              <a:t>Can mount different file systems, such as journaling file systems, in read-only mode.</a:t>
            </a:r>
          </a:p>
          <a:p>
            <a:pPr>
              <a:defRPr sz="2000"/>
            </a:pPr>
            <a:r>
              <a:t>Includes a color-coded hex viewer for easier file identification and a reporting feature that logs all investigation activities.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Linux Forensics Tools</a:t>
            </a:r>
          </a:p>
        </p:txBody>
      </p:sp>
      <p:sp>
        <p:nvSpPr>
          <p:cNvPr id="3" name="Subtitle 2"/>
          <p:cNvSpPr>
            <a:spLocks noGrp="1"/>
          </p:cNvSpPr>
          <p:nvPr>
            <p:ph type="subTitle" idx="1"/>
          </p:nvPr>
        </p:nvSpPr>
        <p:spPr/>
        <p:txBody>
          <a:bodyPr/>
          <a:lstStyle/>
          <a:p>
            <a:r>
              <a:t>Autopsy and Sleuth Kit</a:t>
            </a:r>
          </a:p>
        </p:txBody>
      </p:sp>
      <p:sp>
        <p:nvSpPr>
          <p:cNvPr id="4" name="Content Placeholder 3"/>
          <p:cNvSpPr>
            <a:spLocks noGrp="1"/>
          </p:cNvSpPr>
          <p:nvPr>
            <p:ph idx="10" sz="quarter"/>
          </p:nvPr>
        </p:nvSpPr>
        <p:spPr/>
        <p:txBody>
          <a:bodyPr>
            <a:normAutofit/>
          </a:bodyPr>
          <a:lstStyle/>
          <a:p>
            <a:pPr>
              <a:defRPr sz="2000"/>
            </a:pPr>
            <a:r>
              <a:t>Sleuth Kit is a Linux forensics tool with a Windows version available for current updates.</a:t>
            </a:r>
          </a:p>
          <a:p>
            <a:pPr>
              <a:defRPr sz="2000"/>
            </a:pPr>
            <a:r>
              <a:t>Autopsy provides a browser interface for Sleuth Kit's command-line tools.</a:t>
            </a:r>
          </a:p>
          <a:p>
            <a:pPr>
              <a:defRPr sz="2000"/>
            </a:pPr>
            <a:r>
              <a:t>To use with Kali Linux: Boot from CD/DVD or USB, select Expert Mode for forensically sound operations.</a:t>
            </a:r>
          </a:p>
          <a:p>
            <a:pPr>
              <a:defRPr sz="2000"/>
            </a:pPr>
            <a:r>
              <a:t>Address potential display issues by scanning for correct settings or manual experimentation.</a:t>
            </a:r>
          </a:p>
          <a:p>
            <a:pPr>
              <a:defRPr sz="2000"/>
            </a:pPr>
            <a:r>
              <a:t>After setup, access drives like /dev/sda1 and /dev/sda2, and launch Autopsy from Forensic Tools menu.</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Digital Forensics Software Tools</a:t>
            </a:r>
          </a:p>
        </p:txBody>
      </p:sp>
      <p:sp>
        <p:nvSpPr>
          <p:cNvPr id="3" name="Content Placeholder 2"/>
          <p:cNvSpPr>
            <a:spLocks noGrp="1"/>
          </p:cNvSpPr>
          <p:nvPr>
            <p:ph idx="10" sz="quarter"/>
          </p:nvPr>
        </p:nvSpPr>
        <p:spPr/>
        <p:txBody>
          <a:bodyPr>
            <a:normAutofit/>
          </a:bodyPr>
          <a:lstStyle/>
          <a:p/>
          <a:p>
            <a:pPr>
              <a:defRPr b="1"/>
            </a:pPr>
            <a:r>
              <a:t>Which of the following statements accurately reflects the information provided about using digital forensics tools on macOS?</a:t>
            </a:r>
          </a:p>
          <a:p>
            <a:pPr lvl="1"/>
            <a:r>
              <a:t>A) macOS users cannot use any digital forensics tools without installing Windows.</a:t>
            </a:r>
          </a:p>
          <a:p>
            <a:pPr lvl="1"/>
            <a:r>
              <a:t>B) macOS users can use most forensics tools by installing Windows on their Apple machines.</a:t>
            </a:r>
          </a:p>
          <a:p>
            <a:pPr lvl="1"/>
            <a:r>
              <a:t>C) macOS users must exclusively use command-line tools for forensics analysis.</a:t>
            </a:r>
          </a:p>
          <a:p>
            <a:pPr lvl="1"/>
            <a:r>
              <a:t>D) macOS users are advised to avoid using Windows for forensics tasks due to compatibility issues.</a:t>
            </a:r>
          </a:p>
        </p:txBody>
      </p:sp>
      <p:sp>
        <p:nvSpPr>
          <p:cNvPr id="4" name="Text Placeholder 3"/>
          <p:cNvSpPr>
            <a:spLocks noGrp="1"/>
          </p:cNvSpPr>
          <p:nvPr>
            <p:ph type="body" idx="11" sz="quarter"/>
          </p:nvPr>
        </p:nvSpPr>
        <p:spPr/>
        <p:txBody>
          <a:bodyPr/>
          <a:lstStyle/>
          <a:p/>
          <a:p>
            <a:r>
              <a:t> Answer: B - The text states that installing Windows on Apple machines is fairly easy, allowing most forensics tools to be used on macOS.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Hardware Tools</a:t>
            </a:r>
          </a:p>
        </p:txBody>
      </p:sp>
      <p:sp>
        <p:nvSpPr>
          <p:cNvPr id="3" name="Subtitle 2"/>
          <p:cNvSpPr>
            <a:spLocks noGrp="1"/>
          </p:cNvSpPr>
          <p:nvPr>
            <p:ph type="subTitle" idx="1"/>
          </p:nvPr>
        </p:nvSpPr>
        <p:spPr/>
        <p:txBody>
          <a:bodyPr/>
          <a:lstStyle/>
          <a:p>
            <a:r>
              <a:t>Forensic Workstations</a:t>
            </a:r>
          </a:p>
        </p:txBody>
      </p:sp>
      <p:sp>
        <p:nvSpPr>
          <p:cNvPr id="4" name="Content Placeholder 3"/>
          <p:cNvSpPr>
            <a:spLocks noGrp="1"/>
          </p:cNvSpPr>
          <p:nvPr>
            <p:ph idx="10" sz="quarter"/>
          </p:nvPr>
        </p:nvSpPr>
        <p:spPr/>
        <p:txBody>
          <a:bodyPr>
            <a:normAutofit/>
          </a:bodyPr>
          <a:lstStyle/>
          <a:p>
            <a:pPr>
              <a:defRPr sz="2000"/>
            </a:pPr>
            <a:r>
              <a:t>Stationary workstation: Tower with multiple bays and peripherals</a:t>
            </a:r>
          </a:p>
          <a:p>
            <a:pPr>
              <a:defRPr sz="2000"/>
            </a:pPr>
            <a:r>
              <a:t>Portable workstation: Laptop with extensive bays and peripherals</a:t>
            </a:r>
          </a:p>
          <a:p>
            <a:pPr>
              <a:defRPr sz="2000"/>
            </a:pPr>
            <a:r>
              <a:t>Lightweight workstation: Laptop in a carrying case with limited peripherals</a:t>
            </a:r>
          </a:p>
          <a:p>
            <a:pPr>
              <a:defRPr sz="2000"/>
            </a:pPr>
            <a:r>
              <a:t>Considerations: Balance peripherals with system capabilities, update RAM/storage as technology advances</a:t>
            </a:r>
          </a:p>
          <a:p>
            <a:pPr>
              <a:defRPr sz="2000"/>
            </a:pPr>
            <a:r>
              <a:t>Lab requirements: Multiple hardware configurations for diverse investigations</a:t>
            </a:r>
          </a:p>
          <a:p>
            <a:pPr>
              <a:defRPr sz="2000"/>
            </a:pPr>
            <a:r>
              <a:t>Private sector: Streamlined workstations for specific system types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Hardware Tools</a:t>
            </a:r>
          </a:p>
        </p:txBody>
      </p:sp>
      <p:sp>
        <p:nvSpPr>
          <p:cNvPr id="3" name="Subtitle 2"/>
          <p:cNvSpPr>
            <a:spLocks noGrp="1"/>
          </p:cNvSpPr>
          <p:nvPr>
            <p:ph type="subTitle" idx="1"/>
          </p:nvPr>
        </p:nvSpPr>
        <p:spPr/>
        <p:txBody>
          <a:bodyPr/>
          <a:lstStyle/>
          <a:p>
            <a:r>
              <a:t>Using a Write-Blocker</a:t>
            </a:r>
          </a:p>
        </p:txBody>
      </p:sp>
      <p:sp>
        <p:nvSpPr>
          <p:cNvPr id="4" name="Content Placeholder 3"/>
          <p:cNvSpPr>
            <a:spLocks noGrp="1"/>
          </p:cNvSpPr>
          <p:nvPr>
            <p:ph idx="10" sz="quarter"/>
          </p:nvPr>
        </p:nvSpPr>
        <p:spPr/>
        <p:txBody>
          <a:bodyPr>
            <a:normAutofit/>
          </a:bodyPr>
          <a:lstStyle/>
          <a:p>
            <a:pPr>
              <a:defRPr sz="2200"/>
            </a:pPr>
            <a:r>
              <a:t>A write-blocker is a hardware device or software program that prevents a computer from writing data to an evidence drive.</a:t>
            </a:r>
          </a:p>
          <a:p>
            <a:pPr>
              <a:defRPr sz="2200"/>
            </a:pPr>
            <a:r>
              <a:t>Software write-blockers alter interrupt-13 write functions in a PC’s BIOS to block writes.</a:t>
            </a:r>
          </a:p>
          <a:p>
            <a:pPr>
              <a:defRPr sz="2200"/>
            </a:pPr>
            <a:r>
              <a:t>Hardware write-blockers act as a bridge between the suspect drive and the forensic workstation.</a:t>
            </a:r>
          </a:p>
          <a:p>
            <a:pPr>
              <a:defRPr sz="2200"/>
            </a:pPr>
            <a:r>
              <a:t>Both types prevent data from being written to the evidence disk, but they operate differently.</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Hardware Tools</a:t>
            </a:r>
          </a:p>
        </p:txBody>
      </p:sp>
      <p:sp>
        <p:nvSpPr>
          <p:cNvPr id="3" name="Subtitle 2"/>
          <p:cNvSpPr>
            <a:spLocks noGrp="1"/>
          </p:cNvSpPr>
          <p:nvPr>
            <p:ph type="subTitle" idx="1"/>
          </p:nvPr>
        </p:nvSpPr>
        <p:spPr/>
        <p:txBody>
          <a:bodyPr/>
          <a:lstStyle/>
          <a:p>
            <a:r>
              <a:t>Using a Write-Blocker</a:t>
            </a:r>
          </a:p>
        </p:txBody>
      </p:sp>
      <p:sp>
        <p:nvSpPr>
          <p:cNvPr id="4" name="Content Placeholder 3"/>
          <p:cNvSpPr>
            <a:spLocks noGrp="1"/>
          </p:cNvSpPr>
          <p:nvPr>
            <p:ph idx="10" sz="quarter"/>
          </p:nvPr>
        </p:nvSpPr>
        <p:spPr/>
        <p:txBody>
          <a:bodyPr>
            <a:normAutofit/>
          </a:bodyPr>
          <a:lstStyle/>
          <a:p>
            <a:pPr>
              <a:defRPr sz="1800"/>
            </a:pPr>
            <a:r>
              <a:t>Software Write-Blockers: Run in shell mode (e.g., Windows CLI), alter interrupt-13 BIOS functions to prevent writes. Example: PDBlock from Digital Intelligence. Operates only in true DOS mode.</a:t>
            </a:r>
          </a:p>
          <a:p>
            <a:pPr>
              <a:defRPr sz="1800"/>
            </a:pPr>
            <a:r>
              <a:t>Hardware Write-Blockers: Act as bridges between suspect drive and workstation, ideal for GUI tools. Allow OS to run normally while preventing writes to the drive.</a:t>
            </a:r>
          </a:p>
          <a:p>
            <a:pPr>
              <a:defRPr sz="1800"/>
            </a:pPr>
            <a:r>
              <a:t>Windows Environment: Blocked drive appears as a normal disk. Data copy attempts are shown as successful, but data is discarded (written to null).</a:t>
            </a:r>
          </a:p>
          <a:p>
            <a:pPr>
              <a:defRPr sz="1800"/>
            </a:pPr>
            <a:r>
              <a:t>Connectivity Options: FireWire, USB 2.0/3.0, SATA, PATA, SCSI. Enable hot-swapping without shutting down workstation.</a:t>
            </a:r>
          </a:p>
          <a:p>
            <a:pPr>
              <a:defRPr sz="1800"/>
            </a:pPr>
            <a:r>
              <a:t>Vendor Examples: Digital Intelligence, ForensicPC, Guidance Software, VoomTech, MyKeyTech, LC-Tech, Logicube, Forensic-Computers, CRU Inc., Paraben, USBGear</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Evaluating Digital Forensics Tool Needs</a:t>
            </a:r>
          </a:p>
        </p:txBody>
      </p:sp>
      <p:sp>
        <p:nvSpPr>
          <p:cNvPr id="3" name="Content Placeholder 2"/>
          <p:cNvSpPr>
            <a:spLocks noGrp="1"/>
          </p:cNvSpPr>
          <p:nvPr>
            <p:ph idx="10" sz="quarter"/>
          </p:nvPr>
        </p:nvSpPr>
        <p:spPr/>
        <p:txBody>
          <a:bodyPr>
            <a:normAutofit/>
          </a:bodyPr>
          <a:lstStyle/>
          <a:p>
            <a:pPr>
              <a:defRPr sz="2000"/>
            </a:pPr>
            <a:r>
              <a:t>What operating systems does the tool support? (e.g., Windows, Linux, macOS)</a:t>
            </a:r>
          </a:p>
          <a:p>
            <a:pPr>
              <a:defRPr sz="2000"/>
            </a:pPr>
            <a:r>
              <a:t>Does the tool support multiple file systems (e.g., FAT, NTFS, Ext4)?</a:t>
            </a:r>
          </a:p>
          <a:p>
            <a:pPr>
              <a:defRPr sz="2000"/>
            </a:pPr>
            <a:r>
              <a:t>Can the tool be automated using scripting languages?</a:t>
            </a:r>
          </a:p>
          <a:p>
            <a:pPr>
              <a:defRPr sz="2000"/>
            </a:pPr>
            <a:r>
              <a:t>Does the tool offer automated analysis features?</a:t>
            </a:r>
          </a:p>
          <a:p>
            <a:pPr>
              <a:defRPr sz="2000"/>
            </a:pPr>
            <a:r>
              <a:t>What is the vendor's reputation for support? (including open-source community forums)</a:t>
            </a:r>
          </a:p>
          <a:p>
            <a:pPr>
              <a:defRPr sz="2000"/>
            </a:pPr>
            <a:r>
              <a:t>Consider specific file types (e.g., Microsoft Access, SQL Server, email formats) when selecting tools</a:t>
            </a:r>
          </a:p>
          <a:p>
            <a:pPr>
              <a:defRPr sz="2000"/>
            </a:pPr>
            <a:r>
              <a:t>Compare different platforms and applications for various tasks</a:t>
            </a:r>
          </a:p>
          <a:p>
            <a:pPr>
              <a:defRPr sz="2000"/>
            </a:pPr>
            <a:r>
              <a:t>Evaluate both Windows and non-Windows (Linux/macOS) options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Forensics Hardware Tools</a:t>
            </a:r>
          </a:p>
        </p:txBody>
      </p:sp>
      <p:sp>
        <p:nvSpPr>
          <p:cNvPr id="3" name="Subtitle 2"/>
          <p:cNvSpPr>
            <a:spLocks noGrp="1"/>
          </p:cNvSpPr>
          <p:nvPr>
            <p:ph type="subTitle" idx="1"/>
          </p:nvPr>
        </p:nvSpPr>
        <p:spPr/>
        <p:txBody>
          <a:bodyPr/>
          <a:lstStyle/>
          <a:p>
            <a:r>
              <a:t>Recommendations for a Forensic Workstation</a:t>
            </a:r>
          </a:p>
        </p:txBody>
      </p:sp>
      <p:sp>
        <p:nvSpPr>
          <p:cNvPr id="4" name="Content Placeholder 3"/>
          <p:cNvSpPr>
            <a:spLocks noGrp="1"/>
          </p:cNvSpPr>
          <p:nvPr>
            <p:ph idx="10" sz="quarter"/>
          </p:nvPr>
        </p:nvSpPr>
        <p:spPr/>
        <p:txBody>
          <a:bodyPr>
            <a:normAutofit/>
          </a:bodyPr>
          <a:lstStyle/>
          <a:p>
            <a:pPr>
              <a:defRPr sz="1800"/>
            </a:pPr>
            <a:r>
              <a:t>Choose a full tower chassis for expansion capabilities, including 2.5-inch drive converters for analyzing laptop hard drives on 3.5-inch IDE write-protected drive controllers.</a:t>
            </a:r>
          </a:p>
          <a:p>
            <a:pPr>
              <a:defRPr sz="1800"/>
            </a:pPr>
            <a:r>
              <a:t>Prioritize high memory and processor power based on budget, along with various hard drive sizes.</a:t>
            </a:r>
          </a:p>
          <a:p>
            <a:pPr>
              <a:defRPr sz="1800"/>
            </a:pPr>
            <a:r>
              <a:t>Include a 400-watt or higher power supply with battery backup, extra power/data cables, SCSI controller card, and external FireWire/USB ports.</a:t>
            </a:r>
          </a:p>
          <a:p>
            <a:pPr>
              <a:defRPr sz="1800"/>
            </a:pPr>
            <a:r>
              <a:t>Use drive adapter bridges to connect SATA to IDE (PATA) drives.</a:t>
            </a:r>
          </a:p>
          <a:p>
            <a:pPr>
              <a:defRPr sz="1800"/>
            </a:pPr>
            <a:r>
              <a:t>Select an ergonomic keyboard and mouse, and a high-quality video card with at least a 17-inch monitor.</a:t>
            </a:r>
          </a:p>
          <a:p>
            <a:pPr>
              <a:defRPr sz="1800"/>
            </a:pPr>
            <a:r>
              <a:t>For multiple investigations, recommend a high-end video card and dual monitors.</a:t>
            </a:r>
          </a:p>
          <a:p>
            <a:pPr>
              <a:defRPr sz="1800"/>
            </a:pPr>
            <a:r>
              <a:t>Consider repurposing high-end game PCs with minor hardware modifications for cost-effective solutions.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Digital Forensics Hardware Tools</a:t>
            </a:r>
          </a:p>
        </p:txBody>
      </p:sp>
      <p:sp>
        <p:nvSpPr>
          <p:cNvPr id="3" name="Content Placeholder 2"/>
          <p:cNvSpPr>
            <a:spLocks noGrp="1"/>
          </p:cNvSpPr>
          <p:nvPr>
            <p:ph idx="10" sz="quarter"/>
          </p:nvPr>
        </p:nvSpPr>
        <p:spPr/>
        <p:txBody>
          <a:bodyPr>
            <a:normAutofit/>
          </a:bodyPr>
          <a:lstStyle/>
          <a:p/>
          <a:p>
            <a:pPr>
              <a:defRPr b="1"/>
            </a:pPr>
            <a:r>
              <a:t>According to the text, what is the recommended frequency for replacing forensic hardware components to account for their typical lifespan?</a:t>
            </a:r>
          </a:p>
          <a:p>
            <a:pPr lvl="1"/>
            <a:r>
              <a:t>A) Every 6 months</a:t>
            </a:r>
          </a:p>
          <a:p>
            <a:pPr lvl="1"/>
            <a:r>
              <a:t>B) Every 12 months</a:t>
            </a:r>
          </a:p>
          <a:p>
            <a:pPr lvl="1"/>
            <a:r>
              <a:t>C) Every 18 months</a:t>
            </a:r>
          </a:p>
          <a:p>
            <a:pPr lvl="1"/>
            <a:r>
              <a:t>D) Every 24 months</a:t>
            </a:r>
          </a:p>
        </p:txBody>
      </p:sp>
      <p:sp>
        <p:nvSpPr>
          <p:cNvPr id="4" name="Text Placeholder 3"/>
          <p:cNvSpPr>
            <a:spLocks noGrp="1"/>
          </p:cNvSpPr>
          <p:nvPr>
            <p:ph type="body" idx="11" sz="quarter"/>
          </p:nvPr>
        </p:nvSpPr>
        <p:spPr/>
        <p:txBody>
          <a:bodyPr/>
          <a:lstStyle/>
          <a:p/>
          <a:p>
            <a:r>
              <a:t> Answer: C - The text states that hardware manufacturers design components to last about 18 months between failures, so replacing every 18 months is recommended to account for this typical lifespan.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and Testing Forensics Software</a:t>
            </a:r>
          </a:p>
        </p:txBody>
      </p:sp>
      <p:sp>
        <p:nvSpPr>
          <p:cNvPr id="3" name="Subtitle 2"/>
          <p:cNvSpPr>
            <a:spLocks noGrp="1"/>
          </p:cNvSpPr>
          <p:nvPr>
            <p:ph type="subTitle" idx="1"/>
          </p:nvPr>
        </p:nvSpPr>
        <p:spPr/>
        <p:txBody>
          <a:bodyPr/>
          <a:lstStyle/>
          <a:p>
            <a:r>
              <a:t>Using National Institute of Standards and Technology Tools</a:t>
            </a:r>
          </a:p>
        </p:txBody>
      </p:sp>
      <p:sp>
        <p:nvSpPr>
          <p:cNvPr id="4" name="Content Placeholder 3"/>
          <p:cNvSpPr>
            <a:spLocks noGrp="1"/>
          </p:cNvSpPr>
          <p:nvPr>
            <p:ph idx="10" sz="quarter"/>
          </p:nvPr>
        </p:nvSpPr>
        <p:spPr/>
        <p:txBody>
          <a:bodyPr>
            <a:normAutofit/>
          </a:bodyPr>
          <a:lstStyle/>
          <a:p>
            <a:pPr>
              <a:defRPr sz="2000"/>
            </a:pPr>
            <a:r>
              <a:t>NIST provides tools, articles, and procedures for testing and validating computer forensics software.</a:t>
            </a:r>
          </a:p>
          <a:p>
            <a:pPr>
              <a:defRPr sz="2000"/>
            </a:pPr>
            <a:r>
              <a:t>NIST sponsors the CFTT project for research on forensics tools (www.cftt.nist.gov).</a:t>
            </a:r>
          </a:p>
          <a:p>
            <a:pPr>
              <a:defRPr sz="2000"/>
            </a:pPr>
            <a:r>
              <a:t>CFReDS (Computer Forensic Reference Data Sets) offers data sets for tools, training, and hardware testing (www.cfreds.nist.gov).</a:t>
            </a:r>
          </a:p>
          <a:p>
            <a:pPr>
              <a:defRPr sz="2000"/>
            </a:pPr>
            <a:r>
              <a:t>NIST developed criteria for testing forensics tools based on standard testing methods and ISO 17025 standards.</a:t>
            </a:r>
          </a:p>
          <a:p>
            <a:pPr>
              <a:defRPr sz="2000"/>
            </a:pPr>
            <a:r>
              <a:t>The article 'General Test Methodology for Computer Forensic Tools' (version 1.9, November 7, 2001) outlines testing requirements for judicial scrutiny.</a:t>
            </a:r>
          </a:p>
          <a:p>
            <a:pPr>
              <a:defRPr sz="2000"/>
            </a:pPr>
            <a:r>
              <a:t>Lab must meet testing criteria, maintain accurate records, and ensure testing standards for new software/hardware.</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and Testing Forensics Software</a:t>
            </a:r>
          </a:p>
        </p:txBody>
      </p:sp>
      <p:sp>
        <p:nvSpPr>
          <p:cNvPr id="3" name="Subtitle 2"/>
          <p:cNvSpPr>
            <a:spLocks noGrp="1"/>
          </p:cNvSpPr>
          <p:nvPr>
            <p:ph type="subTitle" idx="1"/>
          </p:nvPr>
        </p:nvSpPr>
        <p:spPr/>
        <p:txBody>
          <a:bodyPr/>
          <a:lstStyle/>
          <a:p>
            <a:r>
              <a:t>Using Validation Protocols</a:t>
            </a:r>
          </a:p>
        </p:txBody>
      </p:sp>
      <p:sp>
        <p:nvSpPr>
          <p:cNvPr id="4" name="Content Placeholder 3"/>
          <p:cNvSpPr>
            <a:spLocks noGrp="1"/>
          </p:cNvSpPr>
          <p:nvPr>
            <p:ph idx="10" sz="quarter"/>
          </p:nvPr>
        </p:nvSpPr>
        <p:spPr/>
        <p:txBody>
          <a:bodyPr>
            <a:normAutofit/>
          </a:bodyPr>
          <a:lstStyle/>
          <a:p>
            <a:pPr>
              <a:defRPr sz="2200"/>
            </a:pPr>
            <a:r>
              <a:t>Verify results by using multiple forensics tools to ensure consistency and accuracy.</a:t>
            </a:r>
          </a:p>
          <a:p>
            <a:pPr>
              <a:defRPr sz="2200"/>
            </a:pPr>
            <a:r>
              <a:t>Use at least two tools to validate software/hardware upgrades; ensure tools are well-tested and documented.</a:t>
            </a:r>
          </a:p>
          <a:p>
            <a:pPr>
              <a:defRPr sz="2200"/>
            </a:pPr>
            <a:r>
              <a:t>Example: Use one tool to retrieve disk data, then another to confirm the same information is retrieved.</a:t>
            </a:r>
          </a:p>
          <a:p>
            <a:pPr>
              <a:defRPr sz="2200"/>
            </a:pPr>
            <a:r>
              <a:t>Validation is crucial for legal proceedings; be prepared to explain verification methods in court.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Validating and Testing Forenssics Software</a:t>
            </a:r>
          </a:p>
        </p:txBody>
      </p:sp>
      <p:sp>
        <p:nvSpPr>
          <p:cNvPr id="3" name="Content Placeholder 2"/>
          <p:cNvSpPr>
            <a:spLocks noGrp="1"/>
          </p:cNvSpPr>
          <p:nvPr>
            <p:ph idx="10" sz="quarter"/>
          </p:nvPr>
        </p:nvSpPr>
        <p:spPr/>
        <p:txBody>
          <a:bodyPr>
            <a:normAutofit/>
          </a:bodyPr>
          <a:lstStyle/>
          <a:p/>
          <a:p>
            <a:pPr>
              <a:defRPr b="1"/>
            </a:pPr>
            <a:r>
              <a:t>Why is it essential to validate and test forensics software before using it in legal proceedings?</a:t>
            </a:r>
          </a:p>
          <a:p>
            <a:pPr lvl="1"/>
            <a:r>
              <a:t>A) To ensure the software is aesthetically pleasing and user-friendly.</a:t>
            </a:r>
          </a:p>
          <a:p>
            <a:pPr lvl="1"/>
            <a:r>
              <a:t>B) To guarantee the software's results are admissible in court and reliable.</a:t>
            </a:r>
          </a:p>
          <a:p>
            <a:pPr lvl="1"/>
            <a:r>
              <a:t>C) To increase the software's cost-effectiveness for large organizations.</a:t>
            </a:r>
          </a:p>
          <a:p>
            <a:pPr lvl="1"/>
            <a:r>
              <a:t>D) To make the software compatible with all operating systems.</a:t>
            </a:r>
          </a:p>
        </p:txBody>
      </p:sp>
      <p:sp>
        <p:nvSpPr>
          <p:cNvPr id="4" name="Text Placeholder 3"/>
          <p:cNvSpPr>
            <a:spLocks noGrp="1"/>
          </p:cNvSpPr>
          <p:nvPr>
            <p:ph type="body" idx="11" sz="quarter"/>
          </p:nvPr>
        </p:nvSpPr>
        <p:spPr/>
        <p:txBody>
          <a:bodyPr/>
          <a:lstStyle/>
          <a:p/>
          <a:p>
            <a:r>
              <a:t> Answer: B - Validation and testing ensure the software's results are reliable and meet legal standards, making them admissible in court. This is critical for maintaining the integrity of digital evidence in legal cases.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requires a combination of specialized software and hardware tools to ensure data integrity and legal admissibility of evidence.</a:t>
            </a:r>
          </a:p>
          <a:p>
            <a:pPr/>
            <a:r>
              <a:t>Write-blockers are essential to prevent data modification during evidence collection, available in both software and hardware configurations.</a:t>
            </a:r>
          </a:p>
          <a:p>
            <a:pPr/>
            <a:r>
              <a:t>Forensic workstations should be configured with high-performance components, proper expansion capabilities, and ergonomic setups for efficient investigations.</a:t>
            </a:r>
          </a:p>
          <a:p>
            <a:pPr/>
            <a:r>
              <a:t>Validation and testing of forensic tools are critical to ensure reliability and compliance with legal standards, often guided by NIST protocols and multi-tool verification.</a:t>
            </a:r>
          </a:p>
          <a:p>
            <a:pPr/>
            <a:r>
              <a:t>Hardware components in forensic systems should be replaced every 18 months to maintain operational reliability and account for typical lifespan limitations.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Types of Digital Forensics Tools</a:t>
            </a:r>
          </a:p>
        </p:txBody>
      </p:sp>
      <p:sp>
        <p:nvSpPr>
          <p:cNvPr id="3" name="Subtitle 2"/>
          <p:cNvSpPr>
            <a:spLocks noGrp="1"/>
          </p:cNvSpPr>
          <p:nvPr>
            <p:ph type="subTitle" idx="1"/>
          </p:nvPr>
        </p:nvSpPr>
        <p:spPr/>
        <p:txBody>
          <a:bodyPr/>
          <a:lstStyle/>
          <a:p>
            <a:r>
              <a:t>Software Forensics Tools</a:t>
            </a:r>
          </a:p>
        </p:txBody>
      </p:sp>
      <p:sp>
        <p:nvSpPr>
          <p:cNvPr id="4" name="Content Placeholder 3"/>
          <p:cNvSpPr>
            <a:spLocks noGrp="1"/>
          </p:cNvSpPr>
          <p:nvPr>
            <p:ph idx="10" sz="quarter"/>
          </p:nvPr>
        </p:nvSpPr>
        <p:spPr/>
        <p:txBody>
          <a:bodyPr>
            <a:normAutofit/>
          </a:bodyPr>
          <a:lstStyle/>
          <a:p>
            <a:pPr>
              <a:defRPr sz="2000"/>
            </a:pPr>
            <a:r>
              <a:t>Software forensics tools are categorized into command-line applications and GUI applications.</a:t>
            </a:r>
          </a:p>
          <a:p>
            <a:pPr>
              <a:defRPr sz="2000"/>
            </a:pPr>
            <a:r>
              <a:t>Specialized tools perform single tasks (e.g., SafeBack for disk acquisition).</a:t>
            </a:r>
          </a:p>
          <a:p>
            <a:pPr>
              <a:defRPr sz="2000"/>
            </a:pPr>
            <a:r>
              <a:t>General-purpose tools handle multiple tasks (e.g., OSForensics, X-Ways Forensics).</a:t>
            </a:r>
          </a:p>
          <a:p>
            <a:pPr>
              <a:defRPr sz="2000"/>
            </a:pPr>
            <a:r>
              <a:t>SafeBack is a legacy command-line tool no longer supported but still used as a fallback.</a:t>
            </a:r>
          </a:p>
          <a:p>
            <a:pPr>
              <a:defRPr sz="2000"/>
            </a:pPr>
            <a:r>
              <a:t>GUI tools like EnCase, AXIOM, and FTK provide comprehensive acquisition and analysis functions.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Acquisition</a:t>
            </a:r>
          </a:p>
        </p:txBody>
      </p:sp>
      <p:sp>
        <p:nvSpPr>
          <p:cNvPr id="4" name="Content Placeholder 3"/>
          <p:cNvSpPr>
            <a:spLocks noGrp="1"/>
          </p:cNvSpPr>
          <p:nvPr>
            <p:ph idx="10" sz="quarter"/>
          </p:nvPr>
        </p:nvSpPr>
        <p:spPr/>
        <p:txBody>
          <a:bodyPr>
            <a:normAutofit/>
          </a:bodyPr>
          <a:lstStyle/>
          <a:p>
            <a:pPr>
              <a:defRPr sz="2000"/>
            </a:pPr>
            <a:r>
              <a:t>Acquisition is the process of creating a duplicate image of data, a core function in digital forensics.</a:t>
            </a:r>
          </a:p>
          <a:p>
            <a:pPr>
              <a:defRPr sz="2000"/>
            </a:pPr>
            <a:r>
              <a:t>Key subfunctions include: Physical data copy, Logical data copy, Data acquisition format, Command-line acquisition, GUI acquisition, Remote, live, and memory acquisitions.</a:t>
            </a:r>
          </a:p>
          <a:p>
            <a:pPr>
              <a:defRPr sz="2000"/>
            </a:pPr>
            <a:r>
              <a:t>ISO standard 27037 emphasizes DEFR competency and validated tools, with guidelines for different scenarios.</a:t>
            </a:r>
          </a:p>
          <a:p>
            <a:pPr>
              <a:defRPr sz="2000"/>
            </a:pPr>
            <a:r>
              <a:t>Documentation is critical: e.g., prioritizing speed in hazardous environments may involve forgoing RAM acquisition.</a:t>
            </a:r>
          </a:p>
          <a:p>
            <a:pPr>
              <a:defRPr sz="2000"/>
            </a:pPr>
            <a:r>
              <a:t>Decision-making flowcharts help determine whether to copy entire disks, partitions, or folders.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Acquisition</a:t>
            </a:r>
          </a:p>
        </p:txBody>
      </p:sp>
      <p:sp>
        <p:nvSpPr>
          <p:cNvPr id="4" name="Content Placeholder 3"/>
          <p:cNvSpPr>
            <a:spLocks noGrp="1"/>
          </p:cNvSpPr>
          <p:nvPr>
            <p:ph idx="10" sz="quarter"/>
          </p:nvPr>
        </p:nvSpPr>
        <p:spPr/>
        <p:txBody>
          <a:bodyPr>
            <a:normAutofit/>
          </a:bodyPr>
          <a:lstStyle/>
          <a:p>
            <a:pPr>
              <a:defRPr sz="1800"/>
            </a:pPr>
            <a:r>
              <a:t>Physical Data Copy: Full drive duplication preserving original data integrity.</a:t>
            </a:r>
          </a:p>
          <a:p>
            <a:pPr>
              <a:defRPr sz="1800"/>
            </a:pPr>
            <a:r>
              <a:t>Logical Data Copy: Copying specific partitions or folders instead of entire drives.</a:t>
            </a:r>
          </a:p>
          <a:p>
            <a:pPr>
              <a:defRPr sz="1800"/>
            </a:pPr>
            <a:r>
              <a:t>Data Acquisition Formats: Includes raw data (e.g., Linux dd command) and vendor-specific proprietary formats.</a:t>
            </a:r>
          </a:p>
          <a:p>
            <a:pPr>
              <a:defRPr sz="1800"/>
            </a:pPr>
            <a:r>
              <a:t>Command-line Acquisition: Utilizes terminal commands for data imaging.</a:t>
            </a:r>
          </a:p>
          <a:p>
            <a:pPr>
              <a:defRPr sz="1800"/>
            </a:pPr>
            <a:r>
              <a:t>GUI Acquisition: User-friendly interfaces for data acquisition processes.</a:t>
            </a:r>
          </a:p>
          <a:p>
            <a:pPr>
              <a:defRPr sz="1800"/>
            </a:pPr>
            <a:r>
              <a:t>Remote, Live, and Memory Acquisitions: Capturing volatile data from active systems.</a:t>
            </a:r>
          </a:p>
          <a:p>
            <a:pPr>
              <a:defRPr sz="1800"/>
            </a:pPr>
            <a:r>
              <a:t>Tools: AccessData FTK, Magnet AXIOM, Tableau TD2, Logicube Talon, VOOM HardCopy 3P, Image MASSter Solo-4 Forensic unit.</a:t>
            </a:r>
          </a:p>
          <a:p>
            <a:pPr>
              <a:defRPr sz="1800"/>
            </a:pPr>
            <a:r>
              <a:t>Hardware Devices: Built-in software for data acquisition without additional programs.</a:t>
            </a:r>
          </a:p>
          <a:p>
            <a:pPr>
              <a:defRPr sz="1800"/>
            </a:pPr>
            <a:r>
              <a:t>Write-blocker Verification: Ensuring no evidence alteration during acquisition.</a:t>
            </a:r>
          </a:p>
          <a:p>
            <a:pPr>
              <a:defRPr sz="1800"/>
            </a:pPr>
            <a:r>
              <a:t>Live Acquisition Requirement: Necessary for encrypted drives to access files.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Validation and Verification</a:t>
            </a:r>
          </a:p>
        </p:txBody>
      </p:sp>
      <p:sp>
        <p:nvSpPr>
          <p:cNvPr id="4" name="Content Placeholder 3"/>
          <p:cNvSpPr>
            <a:spLocks noGrp="1"/>
          </p:cNvSpPr>
          <p:nvPr>
            <p:ph idx="10" sz="quarter"/>
          </p:nvPr>
        </p:nvSpPr>
        <p:spPr/>
        <p:txBody>
          <a:bodyPr>
            <a:normAutofit/>
          </a:bodyPr>
          <a:lstStyle/>
          <a:p>
            <a:pPr>
              <a:defRPr sz="2000"/>
            </a:pPr>
            <a:r>
              <a:t>Validation: Confirming a tool functions as intended (e.g., forensic tools)</a:t>
            </a:r>
          </a:p>
          <a:p>
            <a:pPr>
              <a:defRPr sz="2000"/>
            </a:pPr>
            <a:r>
              <a:t>Verification: Proving data identity through hash values (MD5, SHA-1, CRC-32)</a:t>
            </a:r>
          </a:p>
          <a:p>
            <a:pPr>
              <a:defRPr sz="2000"/>
            </a:pPr>
            <a:r>
              <a:t>Filtering: Separating good data from suspicious data using hash lists and file headers</a:t>
            </a:r>
          </a:p>
          <a:p>
            <a:pPr>
              <a:defRPr sz="2000"/>
            </a:pPr>
            <a:r>
              <a:t>Hashing: Ensuring data integrity by generating unique hexadecimal values</a:t>
            </a:r>
          </a:p>
          <a:p>
            <a:pPr>
              <a:defRPr sz="2000"/>
            </a:pPr>
            <a:r>
              <a:t>NSRL: NIST project collecting known file hashes for OS and applications</a:t>
            </a:r>
          </a:p>
          <a:p>
            <a:pPr>
              <a:defRPr sz="2000"/>
            </a:pPr>
            <a:r>
              <a:t>Header Analysis: Identifying file types via hex values (e.g., JPEG with 'FF D8')</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Extraction in Digital Forensics</a:t>
            </a:r>
          </a:p>
        </p:txBody>
      </p:sp>
      <p:sp>
        <p:nvSpPr>
          <p:cNvPr id="4" name="Content Placeholder 3"/>
          <p:cNvSpPr>
            <a:spLocks noGrp="1"/>
          </p:cNvSpPr>
          <p:nvPr>
            <p:ph idx="10" sz="quarter"/>
          </p:nvPr>
        </p:nvSpPr>
        <p:spPr/>
        <p:txBody>
          <a:bodyPr>
            <a:normAutofit/>
          </a:bodyPr>
          <a:lstStyle/>
          <a:p>
            <a:pPr>
              <a:defRPr sz="2000"/>
            </a:pPr>
            <a:r>
              <a:t>Extraction is the process of pulling relevant data from an image and recovering or reconstructing data fragments.</a:t>
            </a:r>
          </a:p>
          <a:p>
            <a:pPr>
              <a:defRPr sz="2000"/>
            </a:pPr>
            <a:r>
              <a:t>It is a core function of digital forensics tools and the most challenging task in digital investigations.</a:t>
            </a:r>
          </a:p>
          <a:p>
            <a:pPr>
              <a:defRPr sz="2000"/>
            </a:pPr>
            <a:r>
              <a:t>Key subfunctions include: Data viewing, Keyword searching, Decompressing, Carving, Decrypting, Bookmarking or tagging.</a:t>
            </a:r>
          </a:p>
          <a:p>
            <a:pPr>
              <a:defRPr sz="2000"/>
            </a:pPr>
            <a:r>
              <a:t>Mobile devices add complexity due to the volume of data (call records, URLs, GPS, SMS, etc.)</a:t>
            </a:r>
          </a:p>
          <a:p>
            <a:pPr>
              <a:defRPr sz="2000"/>
            </a:pPr>
            <a:r>
              <a:t>Tools like OSForensics and EnCase support various file formats and extraction methods.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Tasks Performed by Digital Forensics Tools</a:t>
            </a:r>
          </a:p>
        </p:txBody>
      </p:sp>
      <p:sp>
        <p:nvSpPr>
          <p:cNvPr id="3" name="Subtitle 2"/>
          <p:cNvSpPr>
            <a:spLocks noGrp="1"/>
          </p:cNvSpPr>
          <p:nvPr>
            <p:ph type="subTitle" idx="1"/>
          </p:nvPr>
        </p:nvSpPr>
        <p:spPr/>
        <p:txBody>
          <a:bodyPr/>
          <a:lstStyle/>
          <a:p>
            <a:r>
              <a:t>Extraction</a:t>
            </a:r>
          </a:p>
        </p:txBody>
      </p:sp>
      <p:sp>
        <p:nvSpPr>
          <p:cNvPr id="4" name="Content Placeholder 3"/>
          <p:cNvSpPr>
            <a:spLocks noGrp="1"/>
          </p:cNvSpPr>
          <p:nvPr>
            <p:ph idx="10" sz="quarter"/>
          </p:nvPr>
        </p:nvSpPr>
        <p:spPr/>
        <p:txBody>
          <a:bodyPr>
            <a:normAutofit/>
          </a:bodyPr>
          <a:lstStyle/>
          <a:p>
            <a:pPr>
              <a:defRPr sz="2000"/>
            </a:pPr>
            <a:r>
              <a:t>Data Viewing: Tools display logical drive structures, allocated file data, and unallocated disk areas for analysis.</a:t>
            </a:r>
          </a:p>
          <a:p>
            <a:pPr>
              <a:defRPr sz="2000"/>
            </a:pPr>
            <a:r>
              <a:t>Keyword Searching: Speeds up analysis by searching for relevant terms, though poor keyword selection can generate excessive data.</a:t>
            </a:r>
          </a:p>
          <a:p>
            <a:pPr>
              <a:defRPr sz="2000"/>
            </a:pPr>
            <a:r>
              <a:t>Decompression/Compression: Tools handle compressed files using algorithms like Lempel-Ziv for Windows files.</a:t>
            </a:r>
          </a:p>
          <a:p>
            <a:pPr>
              <a:defRPr sz="2000"/>
            </a:pPr>
            <a:r>
              <a:t>Carving: Reconstructs deleted files by locating file headers, common in both North America (carving) and Europe (salvaging).</a:t>
            </a:r>
          </a:p>
          <a:p>
            <a:pPr>
              <a:defRPr sz="2000"/>
            </a:pPr>
            <a:r>
              <a:t>Decryption: Analyzes encrypted files, using password recovery tools with dictionary attacks, rainbow tables, and brute-force methods.</a:t>
            </a:r>
          </a:p>
          <a:p>
            <a:pPr>
              <a:defRPr sz="2000"/>
            </a:pPr>
            <a:r>
              <a:t>Bookmarking/Tagging: Marks evidence for later reference in reports generated by forensic tools.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